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2014/8/15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ichome.bnl.gov/RHIC/Run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200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 expected beam spot size 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3"/>
              <p:cNvSpPr/>
              <p:nvPr/>
            </p:nvSpPr>
            <p:spPr>
              <a:xfrm>
                <a:off x="698400" y="5181600"/>
                <a:ext cx="3797400" cy="9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ja-JP" sz="1400">
                            <a:solidFill>
                              <a:prstClr val="black"/>
                            </a:solidFill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ja-JP" sz="1400">
                            <a:solidFill>
                              <a:prstClr val="black"/>
                            </a:solidFill>
                            <a:latin typeface="Cambria Math"/>
                          </a:rPr>
                          <m:t>lumi</m:t>
                        </m:r>
                      </m:sup>
                    </m:sSup>
                    <m:r>
                      <a:rPr lang="en-US" altLang="ja-JP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ja-JP" altLang="ja-JP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σ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beam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altLang="ja-JP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ϵ</m:t>
                            </m:r>
                            <m:sSup>
                              <m:sSupPr>
                                <m:ctrlPr>
                                  <a:rPr lang="ja-JP" altLang="ja-JP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sz="14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β</m:t>
                                </m:r>
                              </m:e>
                              <m:sup>
                                <m:r>
                                  <a:rPr lang="en-US" altLang="ja-JP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altLang="ja-JP" sz="140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∗6</m:t>
                            </m:r>
                            <m:r>
                              <a:rPr lang="en-US" altLang="ja-JP" sz="14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𝛾</m:t>
                            </m:r>
                          </m:den>
                        </m:f>
                      </m:e>
                    </m:rad>
                    <m:r>
                      <a:rPr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   </m:t>
                    </m:r>
                  </m:oMath>
                </a14:m>
                <a:r>
                  <a:rPr lang="en-US" altLang="ja-JP" sz="1400" dirty="0" smtClean="0">
                    <a:solidFill>
                      <a:prstClr val="black"/>
                    </a:solidFill>
                  </a:rPr>
                  <a:t>=   76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(ε =10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)</a:t>
                </a:r>
              </a:p>
              <a:p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                                          =    93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(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ε 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=15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)</a:t>
                </a:r>
              </a:p>
              <a:p>
                <a:endParaRPr lang="ja-JP" altLang="ja-JP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00" y="5181600"/>
                <a:ext cx="3797400" cy="9308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419600" y="960566"/>
            <a:ext cx="2971800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ja-JP" sz="1200" dirty="0">
                <a:hlinkClick r:id="rId3"/>
              </a:rPr>
              <a:t>http://www.rhichome.bnl.gov/RHIC/Runs/</a:t>
            </a:r>
            <a:endParaRPr kumimoji="1" lang="ja-JP" alt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44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obtained parameters from CAD’s web page: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419600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RUN11 </a:t>
            </a:r>
            <a:r>
              <a:rPr lang="en-US" altLang="ja-JP" dirty="0" err="1" smtClean="0">
                <a:solidFill>
                  <a:prstClr val="black"/>
                </a:solidFill>
              </a:rPr>
              <a:t>AuAu</a:t>
            </a:r>
            <a:r>
              <a:rPr lang="en-US" altLang="ja-JP" dirty="0" smtClean="0">
                <a:solidFill>
                  <a:prstClr val="black"/>
                </a:solidFill>
              </a:rPr>
              <a:t> 200GeV 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4495800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RUN12 </a:t>
            </a:r>
            <a:r>
              <a:rPr lang="en-US" altLang="ja-JP" dirty="0" err="1" smtClean="0">
                <a:solidFill>
                  <a:prstClr val="black"/>
                </a:solidFill>
              </a:rPr>
              <a:t>pp</a:t>
            </a:r>
            <a:r>
              <a:rPr lang="en-US" altLang="ja-JP" dirty="0" smtClean="0">
                <a:solidFill>
                  <a:prstClr val="black"/>
                </a:solidFill>
              </a:rPr>
              <a:t> 200GeV 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4000" y="4812268"/>
            <a:ext cx="183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β* = 0.75 m (PHENIX)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6400" y="48576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</a:rPr>
              <a:t>β* = 0.85 m (PHENIX)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33"/>
              <p:cNvSpPr/>
              <p:nvPr/>
            </p:nvSpPr>
            <p:spPr>
              <a:xfrm>
                <a:off x="4876800" y="5181600"/>
                <a:ext cx="3962400" cy="9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ja-JP" sz="1400">
                            <a:solidFill>
                              <a:prstClr val="black"/>
                            </a:solidFill>
                            <a:latin typeface="Cambria Math"/>
                          </a:rPr>
                          <m:t>σ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ja-JP" sz="1400">
                            <a:solidFill>
                              <a:prstClr val="black"/>
                            </a:solidFill>
                            <a:latin typeface="Cambria Math"/>
                          </a:rPr>
                          <m:t>lumi</m:t>
                        </m:r>
                      </m:sup>
                    </m:sSup>
                    <m:r>
                      <a:rPr lang="en-US" altLang="ja-JP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ja-JP" altLang="ja-JP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σ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beam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altLang="ja-JP" sz="1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ja-JP" altLang="ja-JP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ϵ</m:t>
                            </m:r>
                            <m:sSup>
                              <m:sSupPr>
                                <m:ctrlPr>
                                  <a:rPr lang="ja-JP" altLang="ja-JP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sz="14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β</m:t>
                                </m:r>
                              </m:e>
                              <m:sup>
                                <m:r>
                                  <a:rPr lang="en-US" altLang="ja-JP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ja-JP" sz="1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altLang="ja-JP" sz="140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∗6</m:t>
                            </m:r>
                            <m:r>
                              <a:rPr lang="en-US" altLang="ja-JP" sz="14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𝛾</m:t>
                            </m:r>
                          </m:den>
                        </m:f>
                      </m:e>
                    </m:rad>
                    <m:r>
                      <a:rPr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   </m:t>
                    </m:r>
                  </m:oMath>
                </a14:m>
                <a:r>
                  <a:rPr lang="en-US" altLang="ja-JP" sz="1400" dirty="0" smtClean="0">
                    <a:solidFill>
                      <a:prstClr val="black"/>
                    </a:solidFill>
                  </a:rPr>
                  <a:t>= 115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(ε =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2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0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)</a:t>
                </a:r>
              </a:p>
              <a:p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                                          = 129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   (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ε 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=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2</a:t>
                </a:r>
                <a:r>
                  <a:rPr lang="en-US" altLang="ja-JP" sz="1400" dirty="0" smtClean="0">
                    <a:solidFill>
                      <a:prstClr val="black"/>
                    </a:solidFill>
                  </a:rPr>
                  <a:t>5 </a:t>
                </a:r>
                <a:r>
                  <a:rPr lang="en-US" altLang="ja-JP" sz="1400" dirty="0" err="1" smtClean="0">
                    <a:solidFill>
                      <a:prstClr val="black"/>
                    </a:solidFill>
                  </a:rPr>
                  <a:t>μm</a:t>
                </a:r>
                <a:r>
                  <a:rPr lang="en-US" altLang="ja-JP" sz="1400" dirty="0">
                    <a:solidFill>
                      <a:prstClr val="black"/>
                    </a:solidFill>
                  </a:rPr>
                  <a:t>)</a:t>
                </a:r>
              </a:p>
              <a:p>
                <a:r>
                  <a:rPr lang="en-US" altLang="ja-JP" sz="1200" dirty="0" smtClean="0">
                    <a:solidFill>
                      <a:prstClr val="black"/>
                    </a:solidFill>
                  </a:rPr>
                  <a:t>Average 122um</a:t>
                </a:r>
                <a:endParaRPr lang="ja-JP" altLang="ja-JP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81600"/>
                <a:ext cx="3962400" cy="930832"/>
              </a:xfrm>
              <a:prstGeom prst="rect">
                <a:avLst/>
              </a:prstGeom>
              <a:blipFill rotWithShape="1">
                <a:blip r:embed="rId4"/>
                <a:stretch>
                  <a:fillRect b="-45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324600" y="1752600"/>
            <a:ext cx="259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definition of </a:t>
            </a:r>
            <a:r>
              <a:rPr lang="en-US" altLang="ja-JP" dirty="0" err="1" smtClean="0">
                <a:solidFill>
                  <a:prstClr val="black"/>
                </a:solidFill>
              </a:rPr>
              <a:t>emittance</a:t>
            </a:r>
            <a:r>
              <a:rPr lang="en-US" altLang="ja-JP" dirty="0" smtClean="0">
                <a:solidFill>
                  <a:prstClr val="black"/>
                </a:solidFill>
              </a:rPr>
              <a:t> </a:t>
            </a:r>
          </a:p>
          <a:p>
            <a:r>
              <a:rPr lang="el-GR" altLang="ja-JP" dirty="0" smtClean="0">
                <a:solidFill>
                  <a:prstClr val="black"/>
                </a:solidFill>
              </a:rPr>
              <a:t>ε </a:t>
            </a:r>
            <a:r>
              <a:rPr lang="el-GR" altLang="ja-JP" dirty="0">
                <a:solidFill>
                  <a:prstClr val="black"/>
                </a:solidFill>
              </a:rPr>
              <a:t>= (βγ) * (</a:t>
            </a:r>
            <a:r>
              <a:rPr lang="el-GR" altLang="ja-JP" dirty="0" smtClean="0">
                <a:solidFill>
                  <a:prstClr val="black"/>
                </a:solidFill>
              </a:rPr>
              <a:t>6</a:t>
            </a:r>
            <a:r>
              <a:rPr lang="en-US" altLang="ja-JP" dirty="0" smtClean="0">
                <a:solidFill>
                  <a:prstClr val="black"/>
                </a:solidFill>
              </a:rPr>
              <a:t>σ^2)/</a:t>
            </a:r>
            <a:r>
              <a:rPr lang="el-GR" altLang="ja-JP" dirty="0" smtClean="0">
                <a:solidFill>
                  <a:prstClr val="black"/>
                </a:solidFill>
              </a:rPr>
              <a:t>β</a:t>
            </a:r>
            <a:r>
              <a:rPr lang="en-US" altLang="ja-JP" dirty="0" smtClean="0">
                <a:solidFill>
                  <a:prstClr val="black"/>
                </a:solidFill>
              </a:rPr>
              <a:t>*</a:t>
            </a:r>
          </a:p>
          <a:p>
            <a:r>
              <a:rPr lang="en-US" altLang="ja-JP" dirty="0" smtClean="0">
                <a:solidFill>
                  <a:prstClr val="black"/>
                </a:solidFill>
              </a:rPr>
              <a:t>(βγ) : relativistic factors </a:t>
            </a:r>
            <a:endParaRPr lang="en-US" altLang="ja-JP" dirty="0">
              <a:solidFill>
                <a:prstClr val="black"/>
              </a:solidFill>
            </a:endParaRPr>
          </a:p>
          <a:p>
            <a:r>
              <a:rPr lang="en-US" altLang="ja-JP" dirty="0" smtClean="0">
                <a:solidFill>
                  <a:prstClr val="black"/>
                </a:solidFill>
              </a:rPr>
              <a:t>σ      : RMS beam size</a:t>
            </a:r>
          </a:p>
          <a:p>
            <a:r>
              <a:rPr lang="en-US" altLang="ja-JP" dirty="0" smtClean="0">
                <a:solidFill>
                  <a:prstClr val="black"/>
                </a:solidFill>
              </a:rPr>
              <a:t>β*    : amplitude function</a:t>
            </a:r>
          </a:p>
          <a:p>
            <a:r>
              <a:rPr lang="en-US" altLang="ja-JP" dirty="0" smtClean="0">
                <a:solidFill>
                  <a:prstClr val="black"/>
                </a:solidFill>
              </a:rPr>
              <a:t>ε      :95% normalized      </a:t>
            </a:r>
            <a:r>
              <a:rPr lang="en-US" altLang="ja-JP" dirty="0" err="1" smtClean="0">
                <a:solidFill>
                  <a:prstClr val="black"/>
                </a:solidFill>
              </a:rPr>
              <a:t>emittance</a:t>
            </a:r>
            <a:r>
              <a:rPr lang="en-US" altLang="ja-JP" dirty="0" smtClean="0">
                <a:solidFill>
                  <a:prstClr val="black"/>
                </a:solidFill>
              </a:rPr>
              <a:t>  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639924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</a:rPr>
              <a:t>will check  </a:t>
            </a:r>
            <a:r>
              <a:rPr lang="en-US" altLang="ja-JP" sz="1200" dirty="0" err="1">
                <a:solidFill>
                  <a:prstClr val="black"/>
                </a:solidFill>
              </a:rPr>
              <a:t>vernier</a:t>
            </a:r>
            <a:r>
              <a:rPr lang="en-US" altLang="ja-JP" sz="1200" dirty="0">
                <a:solidFill>
                  <a:prstClr val="black"/>
                </a:solidFill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</a:rPr>
              <a:t>scan result</a:t>
            </a:r>
            <a:r>
              <a:rPr lang="en-US" altLang="ja-JP" dirty="0">
                <a:solidFill>
                  <a:prstClr val="black"/>
                </a:solidFill>
              </a:rPr>
              <a:t> </a:t>
            </a:r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00" y="1283732"/>
            <a:ext cx="5867400" cy="27990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33670" y="6218784"/>
            <a:ext cx="20248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ASANO 2012/07/17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200" y="0"/>
            <a:ext cx="8229600" cy="764704"/>
          </a:xfrm>
        </p:spPr>
        <p:txBody>
          <a:bodyPr/>
          <a:lstStyle/>
          <a:p>
            <a:r>
              <a:rPr kumimoji="1" lang="en-US" altLang="ja-JP" dirty="0" smtClean="0"/>
              <a:t> expected beam spot size 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5931" y="859439"/>
                <a:ext cx="3528069" cy="449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prstClr val="black"/>
                    </a:solidFill>
                  </a:rPr>
                  <a:t>definition of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emittance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r>
                  <a:rPr lang="el-GR" altLang="ja-JP" dirty="0" smtClean="0">
                    <a:solidFill>
                      <a:prstClr val="black"/>
                    </a:solidFill>
                  </a:rPr>
                  <a:t>ε </a:t>
                </a:r>
                <a:r>
                  <a:rPr lang="el-GR" altLang="ja-JP" dirty="0">
                    <a:solidFill>
                      <a:prstClr val="black"/>
                    </a:solidFill>
                  </a:rPr>
                  <a:t>= (βγ) * (</a:t>
                </a:r>
                <a:r>
                  <a:rPr lang="el-GR" altLang="ja-JP" dirty="0" smtClean="0">
                    <a:solidFill>
                      <a:prstClr val="black"/>
                    </a:solidFill>
                  </a:rPr>
                  <a:t>6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σ^2)/</a:t>
                </a:r>
                <a:r>
                  <a:rPr lang="el-GR" altLang="ja-JP" dirty="0" smtClean="0">
                    <a:solidFill>
                      <a:prstClr val="black"/>
                    </a:solidFill>
                  </a:rPr>
                  <a:t>β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*</a:t>
                </a:r>
              </a:p>
              <a:p>
                <a:r>
                  <a:rPr lang="en-US" altLang="ja-JP" dirty="0" smtClean="0">
                    <a:solidFill>
                      <a:prstClr val="black"/>
                    </a:solidFill>
                  </a:rPr>
                  <a:t>(βγ) : relativistic factors </a:t>
                </a:r>
                <a:endParaRPr lang="en-US" altLang="ja-JP" dirty="0">
                  <a:solidFill>
                    <a:prstClr val="black"/>
                  </a:solidFill>
                </a:endParaRPr>
              </a:p>
              <a:p>
                <a:r>
                  <a:rPr lang="en-US" altLang="ja-JP" dirty="0" smtClean="0">
                    <a:solidFill>
                      <a:prstClr val="black"/>
                    </a:solidFill>
                  </a:rPr>
                  <a:t>σ      : RMS beam size</a:t>
                </a:r>
              </a:p>
              <a:p>
                <a:r>
                  <a:rPr lang="en-US" altLang="ja-JP" dirty="0" smtClean="0">
                    <a:solidFill>
                      <a:prstClr val="black"/>
                    </a:solidFill>
                  </a:rPr>
                  <a:t>β*    : amplitude function</a:t>
                </a:r>
              </a:p>
              <a:p>
                <a:r>
                  <a:rPr lang="en-US" altLang="ja-JP" dirty="0" smtClean="0">
                    <a:solidFill>
                      <a:prstClr val="black"/>
                    </a:solidFill>
                  </a:rPr>
                  <a:t>ε      :95% normalized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emittance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σ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lumi</m:t>
                          </m:r>
                        </m:sup>
                      </m:sSup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σ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beam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ϵ</m:t>
                              </m:r>
                              <m:sSup>
                                <m:sSupPr>
                                  <m:ctrlPr>
                                    <a:rPr lang="ja-JP" altLang="ja-JP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2∗6</m:t>
                              </m:r>
                              <m:r>
                                <a:rPr lang="en-US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𝛾</m:t>
                              </m:r>
                            </m:den>
                          </m:f>
                        </m:e>
                      </m:rad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US" altLang="ja-JP" dirty="0" smtClean="0">
                  <a:solidFill>
                    <a:prstClr val="black"/>
                  </a:solidFill>
                </a:endParaRPr>
              </a:p>
              <a:p>
                <a:r>
                  <a:rPr lang="en-US" altLang="ja-JP" dirty="0" err="1" smtClean="0">
                    <a:solidFill>
                      <a:prstClr val="black"/>
                    </a:solidFill>
                  </a:rPr>
                  <a:t>Rms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emittance</a:t>
                </a:r>
                <a:r>
                  <a:rPr lang="ja-JP" alt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is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sqrt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(1/6) of 95%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emittance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. In terms of RMS </a:t>
                </a:r>
                <a:r>
                  <a:rPr lang="en-US" altLang="ja-JP" dirty="0" err="1" smtClean="0">
                    <a:solidFill>
                      <a:prstClr val="black"/>
                    </a:solidFill>
                  </a:rPr>
                  <a:t>emittance</a:t>
                </a:r>
                <a:r>
                  <a:rPr lang="en-US" altLang="ja-JP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σ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lumi</m:t>
                          </m:r>
                        </m:sup>
                      </m:sSup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σ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beam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ja-JP" altLang="ja-JP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ja-JP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ϵ</m:t>
                              </m:r>
                              <m:r>
                                <a:rPr lang="en-US" altLang="ja-JP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ja-JP" altLang="ja-JP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ja-JP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rms</m:t>
                                  </m:r>
                                  <m:r>
                                    <a:rPr lang="en-US" altLang="ja-JP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ja-JP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ja-JP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2∗</m:t>
                              </m:r>
                              <m:r>
                                <a:rPr lang="en-US" altLang="ja-JP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𝛾</m:t>
                              </m:r>
                            </m:den>
                          </m:f>
                        </m:e>
                      </m:rad>
                      <m:r>
                        <a:rPr lang="en-US" altLang="ja-JP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ja-JP" dirty="0">
                  <a:solidFill>
                    <a:prstClr val="black"/>
                  </a:solidFill>
                </a:endParaRPr>
              </a:p>
              <a:p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31" y="859439"/>
                <a:ext cx="3528069" cy="4499052"/>
              </a:xfrm>
              <a:prstGeom prst="rect">
                <a:avLst/>
              </a:prstGeom>
              <a:blipFill rotWithShape="1">
                <a:blip r:embed="rId2"/>
                <a:stretch>
                  <a:fillRect l="-1382" t="-6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コンテンツ プレースホルダー 14"/>
          <p:cNvSpPr>
            <a:spLocks noGrp="1"/>
          </p:cNvSpPr>
          <p:nvPr>
            <p:ph idx="1"/>
          </p:nvPr>
        </p:nvSpPr>
        <p:spPr>
          <a:xfrm>
            <a:off x="80545" y="859439"/>
            <a:ext cx="6075631" cy="5472608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sz="2000" dirty="0" smtClean="0"/>
              <a:t>RUN11AuAu 200 </a:t>
            </a:r>
            <a:r>
              <a:rPr kumimoji="1" lang="en-US" altLang="ja-JP" sz="2000" dirty="0" err="1" smtClean="0"/>
              <a:t>GeV</a:t>
            </a:r>
            <a:r>
              <a:rPr kumimoji="1" lang="en-US" altLang="ja-JP" sz="2000" dirty="0" smtClean="0"/>
              <a:t>  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(use </a:t>
            </a:r>
            <a:r>
              <a:rPr lang="ja-JP" altLang="en-US" sz="2000" dirty="0" smtClean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)=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2.1)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Cambria Math"/>
              </a:rPr>
              <a:t>ε</a:t>
            </a:r>
            <a:r>
              <a:rPr lang="en-US" altLang="ja-JP" sz="2000" dirty="0" smtClean="0">
                <a:latin typeface="Cambria Math"/>
              </a:rPr>
              <a:t>(</a:t>
            </a:r>
            <a:r>
              <a:rPr lang="en-US" altLang="ja-JP" sz="2000" dirty="0" err="1" smtClean="0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)=2.5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1.7um,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*=0.75m,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=107.4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 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=86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/>
              <a:t>RUN12 pp 200 </a:t>
            </a:r>
            <a:r>
              <a:rPr lang="en-US" altLang="ja-JP" sz="2000" dirty="0" err="1" smtClean="0"/>
              <a:t>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)=4.0)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)=3.3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4.2um,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0.85m,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=106.8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=126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000" dirty="0" smtClean="0">
              <a:latin typeface="Cambria Math"/>
              <a:ea typeface="Cambria Math"/>
              <a:sym typeface="Wingdings" panose="05000000000000000000" pitchFamily="2" charset="2"/>
            </a:endParaRPr>
          </a:p>
          <a:p>
            <a:r>
              <a:rPr lang="en-US" altLang="ja-JP" sz="2000" dirty="0"/>
              <a:t>RUN12 pp </a:t>
            </a:r>
            <a:r>
              <a:rPr lang="en-US" altLang="ja-JP" sz="2000" dirty="0" smtClean="0"/>
              <a:t>510 </a:t>
            </a:r>
            <a:r>
              <a:rPr lang="en-US" altLang="ja-JP" sz="2000" dirty="0" err="1" smtClean="0"/>
              <a:t>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)=4.0)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>
                <a:latin typeface="Cambria Math"/>
              </a:rPr>
              <a:t>)=</a:t>
            </a:r>
            <a:r>
              <a:rPr lang="en-US" altLang="ja-JP" sz="2000" dirty="0" smtClean="0">
                <a:latin typeface="Cambria Math"/>
              </a:rPr>
              <a:t>3.5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</a:t>
            </a:r>
            <a:r>
              <a:rPr lang="en-US" altLang="ja-JP" sz="2000" dirty="0">
                <a:latin typeface="Cambria Math"/>
                <a:sym typeface="Wingdings" panose="05000000000000000000" pitchFamily="2" charset="2"/>
              </a:rPr>
              <a:t>4.2um,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0.65m,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=271.6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=69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000" dirty="0" smtClean="0">
              <a:latin typeface="Cambria Math"/>
              <a:ea typeface="Cambria Math"/>
              <a:sym typeface="Wingdings" panose="05000000000000000000" pitchFamily="2" charset="2"/>
            </a:endParaRPr>
          </a:p>
          <a:p>
            <a:r>
              <a:rPr lang="en-US" altLang="ja-JP" sz="2000" dirty="0" smtClean="0"/>
              <a:t>RUN12 UU 193GeV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)=1.0)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)=2.2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0.4um,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*=0.70m,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=103.5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=58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000" dirty="0" smtClean="0"/>
          </a:p>
          <a:p>
            <a:r>
              <a:rPr kumimoji="1" lang="en-US" altLang="ja-JP" sz="2000" dirty="0" smtClean="0"/>
              <a:t>RUN12 </a:t>
            </a:r>
            <a:r>
              <a:rPr kumimoji="1" lang="en-US" altLang="ja-JP" sz="2000" dirty="0" err="1" smtClean="0"/>
              <a:t>CuAu</a:t>
            </a:r>
            <a:r>
              <a:rPr kumimoji="1" lang="en-US" altLang="ja-JP" sz="2000" dirty="0" smtClean="0"/>
              <a:t> 200GeV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)=1.5)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)=4.1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1.2um,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0.70m,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=107.4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 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=70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RUN13 pp 510 </a:t>
            </a:r>
            <a:r>
              <a:rPr lang="en-US" altLang="ja-JP" sz="2000" dirty="0" err="1" smtClean="0"/>
              <a:t>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)=3.7)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)=3.1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3.9um,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0.65m,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=271.6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 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=67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kumimoji="1" lang="en-US" altLang="ja-JP" sz="2000" dirty="0" smtClean="0"/>
          </a:p>
          <a:p>
            <a:r>
              <a:rPr lang="en-US" altLang="ja-JP" sz="2000" dirty="0"/>
              <a:t>RUN14</a:t>
            </a:r>
            <a:r>
              <a:rPr lang="ja-JP" altLang="en-US" sz="2000" dirty="0"/>
              <a:t> </a:t>
            </a:r>
            <a:r>
              <a:rPr lang="en-US" altLang="ja-JP" sz="2000" dirty="0" err="1"/>
              <a:t>AuAu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15 </a:t>
            </a:r>
            <a:r>
              <a:rPr lang="en-US" altLang="ja-JP" sz="2000" dirty="0" err="1" smtClean="0"/>
              <a:t>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)=1.7)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)=1.7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</a:t>
            </a:r>
            <a:r>
              <a:rPr lang="en-US" altLang="ja-JP" sz="2000" dirty="0">
                <a:latin typeface="Cambria Math"/>
                <a:sym typeface="Wingdings" panose="05000000000000000000" pitchFamily="2" charset="2"/>
              </a:rPr>
              <a:t>1.7um,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*=3.5m,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=7.84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 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=616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000" dirty="0" smtClean="0">
              <a:latin typeface="Cambria Math"/>
              <a:ea typeface="Cambria Math"/>
              <a:sym typeface="Wingdings" panose="05000000000000000000" pitchFamily="2" charset="2"/>
            </a:endParaRPr>
          </a:p>
          <a:p>
            <a:r>
              <a:rPr kumimoji="1" lang="en-US" altLang="ja-JP" sz="2000" dirty="0" smtClean="0"/>
              <a:t>RUN14</a:t>
            </a:r>
            <a:r>
              <a:rPr lang="ja-JP" altLang="en-US" sz="2000" dirty="0" smtClean="0"/>
              <a:t> </a:t>
            </a:r>
            <a:r>
              <a:rPr lang="en-US" altLang="ja-JP" sz="2000" dirty="0" err="1" smtClean="0"/>
              <a:t>AuAu</a:t>
            </a:r>
            <a:r>
              <a:rPr lang="en-US" altLang="ja-JP" sz="2000" dirty="0" smtClean="0"/>
              <a:t> 200GeV</a:t>
            </a:r>
            <a:r>
              <a:rPr lang="en-US" altLang="ja-JP" sz="2000" dirty="0">
                <a:solidFill>
                  <a:srgbClr val="FF0000"/>
                </a:solidFill>
              </a:rPr>
              <a:t>(use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)=0.8,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0.5m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</a:rPr>
              <a:t>)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>
                <a:latin typeface="Cambria Math"/>
              </a:rPr>
              <a:t>)=2.5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0.65um,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0.7m0.5m,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=107.4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=43</a:t>
            </a:r>
            <a:r>
              <a:rPr lang="el-GR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000" dirty="0"/>
          </a:p>
          <a:p>
            <a:r>
              <a:rPr lang="en-US" altLang="ja-JP" sz="2100" dirty="0"/>
              <a:t>RUN14</a:t>
            </a:r>
            <a:r>
              <a:rPr lang="ja-JP" altLang="en-US" sz="2100" dirty="0"/>
              <a:t> </a:t>
            </a:r>
            <a:r>
              <a:rPr lang="en-US" altLang="ja-JP" sz="2100" dirty="0" smtClean="0"/>
              <a:t>He3Au </a:t>
            </a:r>
            <a:r>
              <a:rPr lang="en-US" altLang="ja-JP" sz="2100" dirty="0"/>
              <a:t>200GeV</a:t>
            </a:r>
            <a:r>
              <a:rPr lang="en-US" altLang="ja-JP" sz="2100" dirty="0">
                <a:solidFill>
                  <a:srgbClr val="FF0000"/>
                </a:solidFill>
              </a:rPr>
              <a:t>(use </a:t>
            </a:r>
            <a:r>
              <a:rPr lang="ja-JP" altLang="en-US" sz="21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1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1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100" dirty="0" smtClean="0">
                <a:solidFill>
                  <a:srgbClr val="FF0000"/>
                </a:solidFill>
                <a:latin typeface="Cambria Math"/>
              </a:rPr>
              <a:t>)=3um,</a:t>
            </a:r>
            <a:r>
              <a:rPr lang="el-GR" altLang="ja-JP" sz="21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1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1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1</a:t>
            </a:r>
            <a:r>
              <a:rPr lang="en-US" altLang="ja-JP" sz="21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r>
              <a:rPr lang="en-US" altLang="ja-JP" sz="2100" dirty="0">
                <a:solidFill>
                  <a:srgbClr val="FF0000"/>
                </a:solidFill>
                <a:latin typeface="Cambria Math"/>
              </a:rPr>
              <a:t>)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>
                <a:latin typeface="Cambria Math"/>
              </a:rPr>
              <a:t>ε</a:t>
            </a:r>
            <a:r>
              <a:rPr lang="en-US" altLang="ja-JP" sz="2100" dirty="0">
                <a:latin typeface="Cambria Math"/>
              </a:rPr>
              <a:t>(</a:t>
            </a:r>
            <a:r>
              <a:rPr lang="en-US" altLang="ja-JP" sz="2100" dirty="0" err="1">
                <a:latin typeface="Cambria Math"/>
              </a:rPr>
              <a:t>rms</a:t>
            </a:r>
            <a:r>
              <a:rPr lang="en-US" altLang="ja-JP" sz="2100" dirty="0">
                <a:latin typeface="Cambria Math"/>
              </a:rPr>
              <a:t>)=</a:t>
            </a:r>
            <a:r>
              <a:rPr lang="en-US" altLang="ja-JP" sz="2100" dirty="0" smtClean="0">
                <a:latin typeface="Cambria Math"/>
              </a:rPr>
              <a:t>2</a:t>
            </a:r>
            <a:r>
              <a:rPr lang="en-US" altLang="ja-JP" sz="2100" dirty="0" smtClean="0">
                <a:latin typeface="Cambria Math"/>
                <a:sym typeface="Wingdings" panose="05000000000000000000" pitchFamily="2" charset="2"/>
              </a:rPr>
              <a:t>3um(He3),</a:t>
            </a:r>
            <a:r>
              <a:rPr lang="el-GR" altLang="ja-JP" sz="21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100" dirty="0" smtClean="0">
                <a:latin typeface="Cambria Math"/>
                <a:ea typeface="Cambria Math"/>
                <a:sym typeface="Wingdings" panose="05000000000000000000" pitchFamily="2" charset="2"/>
              </a:rPr>
              <a:t>*=</a:t>
            </a:r>
            <a:r>
              <a:rPr lang="en-US" altLang="ja-JP" sz="2100" dirty="0">
                <a:latin typeface="Cambria Math"/>
                <a:ea typeface="Cambria Math"/>
                <a:sym typeface="Wingdings" panose="05000000000000000000" pitchFamily="2" charset="2"/>
              </a:rPr>
              <a:t>1</a:t>
            </a:r>
            <a:r>
              <a:rPr lang="en-US" altLang="ja-JP" sz="2100" dirty="0" smtClean="0">
                <a:latin typeface="Cambria Math"/>
                <a:ea typeface="Cambria Math"/>
                <a:sym typeface="Wingdings" panose="05000000000000000000" pitchFamily="2" charset="2"/>
              </a:rPr>
              <a:t>m,</a:t>
            </a:r>
            <a:r>
              <a:rPr lang="el-GR" altLang="ja-JP" sz="21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100" dirty="0">
                <a:latin typeface="Cambria Math"/>
                <a:ea typeface="Cambria Math"/>
                <a:sym typeface="Wingdings" panose="05000000000000000000" pitchFamily="2" charset="2"/>
              </a:rPr>
              <a:t>=107.4</a:t>
            </a:r>
            <a:r>
              <a:rPr lang="en-US" altLang="ja-JP" sz="21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1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1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=116</a:t>
            </a:r>
            <a:r>
              <a:rPr lang="el-GR" altLang="ja-JP" sz="21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1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>
                <a:latin typeface="Cambria Math"/>
              </a:rPr>
              <a:t>ε</a:t>
            </a:r>
            <a:r>
              <a:rPr lang="en-US" altLang="ja-JP" sz="2100" dirty="0">
                <a:latin typeface="Cambria Math"/>
              </a:rPr>
              <a:t>(</a:t>
            </a:r>
            <a:r>
              <a:rPr lang="en-US" altLang="ja-JP" sz="2100" dirty="0" err="1">
                <a:latin typeface="Cambria Math"/>
              </a:rPr>
              <a:t>rms</a:t>
            </a:r>
            <a:r>
              <a:rPr lang="en-US" altLang="ja-JP" sz="2100" dirty="0">
                <a:latin typeface="Cambria Math"/>
              </a:rPr>
              <a:t>)=</a:t>
            </a:r>
            <a:r>
              <a:rPr lang="en-US" altLang="ja-JP" sz="2100" dirty="0" smtClean="0">
                <a:latin typeface="Cambria Math"/>
              </a:rPr>
              <a:t>2</a:t>
            </a:r>
            <a:r>
              <a:rPr lang="en-US" altLang="ja-JP" sz="2100" dirty="0" smtClean="0">
                <a:latin typeface="Cambria Math"/>
                <a:sym typeface="Wingdings" panose="05000000000000000000" pitchFamily="2" charset="2"/>
              </a:rPr>
              <a:t>1.5um(Au)</a:t>
            </a:r>
            <a:endParaRPr kumimoji="1" lang="en-US" altLang="ja-JP" sz="2100" dirty="0" smtClean="0"/>
          </a:p>
        </p:txBody>
      </p:sp>
    </p:spTree>
    <p:extLst>
      <p:ext uri="{BB962C8B-B14F-4D97-AF65-F5344CB8AC3E}">
        <p14:creationId xmlns:p14="http://schemas.microsoft.com/office/powerpoint/2010/main" val="25350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Vernier scan U+U(</a:t>
            </a:r>
            <a:r>
              <a:rPr lang="en-US" altLang="ja-JP" dirty="0" err="1" smtClean="0"/>
              <a:t>Angelikca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4437112"/>
            <a:ext cx="8229600" cy="2193107"/>
          </a:xfrm>
        </p:spPr>
        <p:txBody>
          <a:bodyPr>
            <a:normAutofit/>
          </a:bodyPr>
          <a:lstStyle/>
          <a:p>
            <a:r>
              <a:rPr lang="en-US" altLang="ja-JP" sz="2000" dirty="0" smtClean="0"/>
              <a:t>From Fig2 of UU96xsec.pdf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by Angelika. Stochastic cooling is.</a:t>
            </a:r>
          </a:p>
          <a:p>
            <a:r>
              <a:rPr kumimoji="1" lang="en-US" altLang="ja-JP" sz="2000" dirty="0" smtClean="0"/>
              <a:t>V-scan profile: </a:t>
            </a:r>
            <a:r>
              <a:rPr lang="en-US" altLang="ja-JP" sz="2000" dirty="0" smtClean="0"/>
              <a:t>σ=73micron</a:t>
            </a:r>
          </a:p>
          <a:p>
            <a:r>
              <a:rPr lang="en-US" altLang="ja-JP" sz="2000" dirty="0"/>
              <a:t>RUN12 UU </a:t>
            </a:r>
            <a:r>
              <a:rPr lang="en-US" altLang="ja-JP" sz="2000" dirty="0" smtClean="0"/>
              <a:t>193GeV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 smtClean="0">
                <a:latin typeface="Cambria Math"/>
              </a:rPr>
              <a:t>	</a:t>
            </a:r>
            <a:r>
              <a:rPr lang="ja-JP" altLang="en-US" sz="2000" dirty="0" smtClean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>
                <a:latin typeface="Cambria Math"/>
              </a:rPr>
              <a:t>)=2.2</a:t>
            </a:r>
            <a:r>
              <a:rPr lang="en-US" altLang="ja-JP" sz="2000" dirty="0">
                <a:latin typeface="Cambria Math"/>
                <a:sym typeface="Wingdings" panose="05000000000000000000" pitchFamily="2" charset="2"/>
              </a:rPr>
              <a:t>0.4um,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*=0.70m,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=103.5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 smtClean="0">
                <a:latin typeface="Cambria Math"/>
              </a:rPr>
              <a:t>	If I use </a:t>
            </a:r>
            <a:r>
              <a:rPr lang="ja-JP" altLang="en-US" sz="2000" dirty="0" smtClean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0.4um, it is 36.8</a:t>
            </a:r>
            <a:r>
              <a:rPr lang="ja-JP" altLang="en-US" sz="2000" dirty="0">
                <a:latin typeface="Cambria Math"/>
                <a:sym typeface="Wingdings" panose="05000000000000000000" pitchFamily="2" charset="2"/>
              </a:rPr>
              <a:t> 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micron. This agrees with 	73.14/2=36.6</a:t>
            </a:r>
            <a:endParaRPr kumimoji="1" lang="ja-JP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22931"/>
            <a:ext cx="59150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413349"/>
              </p:ext>
            </p:extLst>
          </p:nvPr>
        </p:nvGraphicFramePr>
        <p:xfrm>
          <a:off x="5580112" y="2290733"/>
          <a:ext cx="3384376" cy="1138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6094"/>
                <a:gridCol w="846094"/>
                <a:gridCol w="846094"/>
                <a:gridCol w="846094"/>
              </a:tblGrid>
              <a:tr h="379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epsilon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beta*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gamma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sigma(um)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94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103.5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86.3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79422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0.7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103.5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36.8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1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743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Vernier scan (</a:t>
            </a:r>
            <a:r>
              <a:rPr lang="en-US" altLang="ja-JP" dirty="0" err="1"/>
              <a:t>Angelikca</a:t>
            </a:r>
            <a:r>
              <a:rPr lang="en-US" altLang="ja-JP" dirty="0" smtClean="0"/>
              <a:t>)(2)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5046908"/>
            <a:ext cx="8748464" cy="158331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sz="2000" dirty="0" smtClean="0"/>
              <a:t>This is from </a:t>
            </a:r>
            <a:r>
              <a:rPr lang="en-US" altLang="ja-JP" sz="2000" dirty="0" smtClean="0"/>
              <a:t>RUN13pp </a:t>
            </a:r>
            <a:r>
              <a:rPr lang="en-US" altLang="ja-JP" sz="2000" dirty="0" smtClean="0"/>
              <a:t>510GeV.</a:t>
            </a:r>
          </a:p>
          <a:p>
            <a:r>
              <a:rPr lang="en-US" altLang="ja-JP" sz="2000" dirty="0" smtClean="0"/>
              <a:t>RUN13 </a:t>
            </a:r>
            <a:r>
              <a:rPr lang="en-US" altLang="ja-JP" sz="2000" dirty="0"/>
              <a:t>pp 510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(</a:t>
            </a:r>
            <a:r>
              <a:rPr lang="en-US" altLang="ja-JP" sz="2000" dirty="0">
                <a:solidFill>
                  <a:srgbClr val="FF0000"/>
                </a:solidFill>
              </a:rPr>
              <a:t>use </a:t>
            </a:r>
            <a:r>
              <a:rPr lang="ja-JP" altLang="en-US" sz="2000" dirty="0">
                <a:solidFill>
                  <a:srgbClr val="FF0000"/>
                </a:solidFill>
                <a:latin typeface="Cambria Math"/>
              </a:rPr>
              <a:t>ε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(</a:t>
            </a:r>
            <a:r>
              <a:rPr lang="en-US" altLang="ja-JP" sz="2000" dirty="0" err="1">
                <a:solidFill>
                  <a:srgbClr val="FF0000"/>
                </a:solidFill>
                <a:latin typeface="Cambria Math"/>
              </a:rPr>
              <a:t>rms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</a:rPr>
              <a:t>)=4.0)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>
                <a:latin typeface="Cambria Math"/>
              </a:rPr>
              <a:t>)=3.5</a:t>
            </a:r>
            <a:r>
              <a:rPr lang="en-US" altLang="ja-JP" sz="2000" dirty="0">
                <a:latin typeface="Cambria Math"/>
                <a:sym typeface="Wingdings" panose="05000000000000000000" pitchFamily="2" charset="2"/>
              </a:rPr>
              <a:t>4.2um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, 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β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*=0.65m,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γ</a:t>
            </a:r>
            <a:r>
              <a:rPr lang="en-US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=271.6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,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=69</a:t>
            </a:r>
            <a:r>
              <a:rPr lang="el-GR" altLang="ja-JP" sz="2000" dirty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solidFill>
                  <a:srgbClr val="FF0000"/>
                </a:solidFill>
                <a:latin typeface="Cambria Math"/>
                <a:ea typeface="Cambria Math"/>
                <a:sym typeface="Wingdings" panose="05000000000000000000" pitchFamily="2" charset="2"/>
              </a:rPr>
              <a:t>m</a:t>
            </a:r>
          </a:p>
          <a:p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Measured profile is </a:t>
            </a:r>
            <a:r>
              <a:rPr lang="ja-JP" altLang="en-US" sz="2000" dirty="0">
                <a:latin typeface="Cambria Math"/>
                <a:ea typeface="Cambria Math"/>
                <a:sym typeface="Wingdings" panose="05000000000000000000" pitchFamily="2" charset="2"/>
              </a:rPr>
              <a:t> 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sigma=142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 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m. The </a:t>
            </a:r>
            <a:r>
              <a:rPr lang="en-US" altLang="ja-JP" sz="2000" dirty="0" err="1" smtClean="0">
                <a:latin typeface="Cambria Math"/>
                <a:ea typeface="Cambria Math"/>
                <a:sym typeface="Wingdings" panose="05000000000000000000" pitchFamily="2" charset="2"/>
              </a:rPr>
              <a:t>lumi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 sigma should be half of it  71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 </a:t>
            </a:r>
            <a:r>
              <a:rPr lang="el-GR" altLang="ja-JP" sz="2000" dirty="0"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m, in good agreement with calculation (69 micron).</a:t>
            </a:r>
            <a:r>
              <a:rPr lang="ja-JP" altLang="en-US" sz="2000" dirty="0">
                <a:latin typeface="Cambria Math"/>
                <a:ea typeface="Cambria Math"/>
                <a:sym typeface="Wingdings" panose="05000000000000000000" pitchFamily="2" charset="2"/>
              </a:rPr>
              <a:t> 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If I use </a:t>
            </a:r>
            <a:r>
              <a:rPr lang="ja-JP" altLang="en-US" sz="2000" dirty="0" smtClean="0">
                <a:latin typeface="Cambria Math"/>
              </a:rPr>
              <a:t>ε</a:t>
            </a:r>
            <a:r>
              <a:rPr lang="en-US" altLang="ja-JP" sz="2000" dirty="0">
                <a:latin typeface="Cambria Math"/>
              </a:rPr>
              <a:t>(</a:t>
            </a:r>
            <a:r>
              <a:rPr lang="en-US" altLang="ja-JP" sz="2000" dirty="0" err="1">
                <a:latin typeface="Cambria Math"/>
              </a:rPr>
              <a:t>rms</a:t>
            </a:r>
            <a:r>
              <a:rPr lang="en-US" altLang="ja-JP" sz="2000" dirty="0" smtClean="0">
                <a:latin typeface="Cambria Math"/>
              </a:rPr>
              <a:t>)=</a:t>
            </a:r>
            <a:r>
              <a:rPr lang="en-US" altLang="ja-JP" sz="2000" dirty="0" smtClean="0">
                <a:latin typeface="Cambria Math"/>
                <a:sym typeface="Wingdings" panose="05000000000000000000" pitchFamily="2" charset="2"/>
              </a:rPr>
              <a:t>4.2um, I get 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σ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=70.9</a:t>
            </a:r>
            <a:r>
              <a:rPr lang="el-GR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μ</a:t>
            </a:r>
            <a:r>
              <a:rPr lang="en-US" altLang="ja-JP" sz="2000" dirty="0" smtClean="0">
                <a:latin typeface="Cambria Math"/>
                <a:ea typeface="Cambria Math"/>
                <a:sym typeface="Wingdings" panose="05000000000000000000" pitchFamily="2" charset="2"/>
              </a:rPr>
              <a:t>m, exact agreement with 71 micron measured.</a:t>
            </a:r>
            <a:endParaRPr lang="en-US" altLang="ja-JP" sz="2000" dirty="0">
              <a:latin typeface="Cambria Math"/>
              <a:ea typeface="Cambria Math"/>
              <a:sym typeface="Wingdings" panose="05000000000000000000" pitchFamily="2" charset="2"/>
            </a:endParaRPr>
          </a:p>
          <a:p>
            <a:endParaRPr lang="en-US" altLang="ja-JP" sz="2000" dirty="0">
              <a:latin typeface="Cambria Math"/>
              <a:ea typeface="Cambria Math"/>
              <a:sym typeface="Wingdings" panose="05000000000000000000" pitchFamily="2" charset="2"/>
            </a:endParaRPr>
          </a:p>
          <a:p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3888433" cy="449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247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Just to check the relation between V-scan sigma and </a:t>
            </a:r>
            <a:r>
              <a:rPr lang="en-US" altLang="ja-JP" dirty="0" err="1" smtClean="0"/>
              <a:t>lumi</a:t>
            </a:r>
            <a:r>
              <a:rPr lang="en-US" altLang="ja-JP" dirty="0" smtClean="0"/>
              <a:t> sigma.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229600" cy="521744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ja-JP" dirty="0" smtClean="0"/>
                  <a:t>Collision rate with beam separation </a:t>
                </a:r>
                <a:r>
                  <a:rPr kumimoji="1" lang="en-US" altLang="ja-JP" dirty="0" smtClean="0"/>
                  <a:t>Δ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kumimoji="1" lang="ja-JP" altLang="en-US" sz="22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kumimoji="1" lang="en-US" altLang="ja-JP" sz="2200" b="0" i="1" smtClean="0">
                            <a:latin typeface="Cambria Math"/>
                          </a:rPr>
                          <m:t>𝑑𝑥𝑑𝑦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1" lang="en-US" altLang="ja-JP" sz="2200" b="0" i="0" smtClean="0">
                            <a:latin typeface="Cambria Math"/>
                          </a:rPr>
                          <m:t>exp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⁡(−</m:t>
                        </m:r>
                        <m:f>
                          <m:fPr>
                            <m:ctrlPr>
                              <a:rPr kumimoji="1" lang="en-US" altLang="ja-JP" sz="2200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kumimoji="1" lang="en-US" altLang="ja-JP" sz="2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2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kumimoji="1" lang="en-US" altLang="ja-JP" sz="2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2200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kumimoji="1" lang="en-US" altLang="ja-JP" sz="2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2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kumimoji="1" lang="en-US" altLang="ja-JP" sz="2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2200" b="0" i="1" smtClean="0">
                                <a:latin typeface="Cambria Math"/>
                              </a:rPr>
                              <m:t>+(</m:t>
                            </m:r>
                            <m:r>
                              <a:rPr kumimoji="1" lang="en-US" altLang="ja-JP" sz="2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kumimoji="1" lang="en-US" altLang="ja-JP" sz="2200" b="0" i="1" smtClean="0">
                                <a:latin typeface="Cambria Math"/>
                              </a:rPr>
                              <m:t>−∆</m:t>
                            </m:r>
                            <m:sSup>
                              <m:sSupPr>
                                <m:ctrlP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22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kumimoji="1" lang="en-US" altLang="ja-JP" sz="22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22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num>
                          <m:den>
                            <m:r>
                              <a:rPr kumimoji="1" lang="en-US" altLang="ja-JP" sz="2200" b="0" i="1" smtClean="0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kumimoji="1" lang="en-US" altLang="ja-JP" sz="2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ja-JP" altLang="en-US" sz="2200" b="0" i="1" smtClean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kumimoji="1" lang="en-US" altLang="ja-JP" sz="2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kumimoji="1" lang="en-US" altLang="ja-JP" sz="2200" dirty="0" smtClean="0"/>
                  <a:t>)</a:t>
                </a:r>
                <a:endParaRPr kumimoji="1" lang="en-US" altLang="ja-JP" sz="220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200" i="1" dirty="0" smtClean="0">
                          <a:latin typeface="Cambria Math"/>
                          <a:ea typeface="Cambria Math"/>
                        </a:rPr>
                        <m:t>∝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kumimoji="1" lang="en-US" altLang="ja-JP" sz="2200" i="1" dirty="0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en-US" altLang="ja-JP" sz="2200" b="0" i="1" dirty="0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  <m:r>
                        <m:rPr>
                          <m:sty m:val="p"/>
                        </m:rPr>
                        <a:rPr kumimoji="1" lang="en-US" altLang="ja-JP" sz="2200" b="0" i="0" dirty="0" smtClean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kumimoji="1" lang="en-US" altLang="ja-JP" sz="2200" b="0" i="1" dirty="0" smtClean="0">
                          <a:latin typeface="Cambria Math"/>
                          <a:ea typeface="Cambria Math"/>
                        </a:rPr>
                        <m:t>⁡(−</m:t>
                      </m:r>
                      <m:f>
                        <m:fPr>
                          <m:ctrlPr>
                            <a:rPr lang="en-US" altLang="ja-JP" sz="2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200" i="1">
                              <a:latin typeface="Cambria Math"/>
                            </a:rPr>
                            <m:t>+</m:t>
                          </m:r>
                          <m:r>
                            <a:rPr lang="en-US" altLang="ja-JP" sz="220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altLang="ja-JP" sz="2200" i="1">
                              <a:latin typeface="Cambria Math"/>
                            </a:rPr>
                            <m:t>(</m:t>
                          </m:r>
                          <m:r>
                            <a:rPr lang="en-US" altLang="ja-JP" sz="2200" i="1">
                              <a:latin typeface="Cambria Math"/>
                            </a:rPr>
                            <m:t>𝑥</m:t>
                          </m:r>
                          <m:r>
                            <a:rPr lang="en-US" altLang="ja-JP" sz="2200" i="1">
                              <a:latin typeface="Cambria Math"/>
                            </a:rPr>
                            <m:t>−∆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ja-JP" altLang="en-US" sz="220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200" b="0" i="1" dirty="0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kumimoji="1" lang="en-US" altLang="ja-JP" sz="22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∝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ja-JP" sz="2200" i="1" dirty="0">
                              <a:latin typeface="Cambria Math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altLang="ja-JP" sz="2200" i="1" dirty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  <m:r>
                        <m:rPr>
                          <m:sty m:val="p"/>
                        </m:rPr>
                        <a:rPr lang="en-US" altLang="ja-JP" sz="2200" dirty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⁡(−</m:t>
                      </m:r>
                      <m:f>
                        <m:fPr>
                          <m:ctrlPr>
                            <a:rPr lang="en-US" altLang="ja-JP" sz="2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altLang="ja-JP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200" i="1">
                              <a:latin typeface="Cambria Math"/>
                            </a:rPr>
                            <m:t>−2</m:t>
                          </m:r>
                          <m:r>
                            <a:rPr lang="en-US" altLang="ja-JP" sz="2200" i="1">
                              <a:latin typeface="Cambria Math"/>
                            </a:rPr>
                            <m:t>𝑥</m:t>
                          </m:r>
                          <m:r>
                            <a:rPr lang="en-US" altLang="ja-JP" sz="2200" i="1">
                              <a:latin typeface="Cambria Math"/>
                              <a:ea typeface="Cambria Math"/>
                            </a:rPr>
                            <m:t>∆+</m:t>
                          </m:r>
                          <m:sSup>
                            <m:sSupPr>
                              <m:ctrlPr>
                                <a:rPr lang="en-US" altLang="ja-JP" sz="22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altLang="ja-JP" sz="220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ja-JP" altLang="en-US" sz="220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ja-JP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∝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ja-JP" sz="2200" i="1" dirty="0">
                              <a:latin typeface="Cambria Math"/>
                              <a:ea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altLang="ja-JP" sz="2200" i="1" dirty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  <m:r>
                        <m:rPr>
                          <m:sty m:val="p"/>
                        </m:rPr>
                        <a:rPr lang="en-US" altLang="ja-JP" sz="2200" dirty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⁡(−</m:t>
                      </m:r>
                      <m:f>
                        <m:fPr>
                          <m:ctrlPr>
                            <a:rPr lang="en-US" altLang="ja-JP" sz="2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</a:rPr>
                                <m:t>2(</m:t>
                              </m:r>
                              <m:r>
                                <a:rPr lang="en-US" altLang="ja-JP" sz="2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ja-JP" sz="2200" i="1">
                                  <a:latin typeface="Cambria Math"/>
                                </a:rPr>
                                <m:t>−∆/2)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200" i="1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200" i="1">
                              <a:latin typeface="Cambria Math"/>
                              <a:ea typeface="Cambria Math"/>
                            </a:rPr>
                            <m:t>/2</m:t>
                          </m:r>
                        </m:num>
                        <m:den>
                          <m:r>
                            <a:rPr lang="en-US" altLang="ja-JP" sz="2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ja-JP" altLang="en-US" sz="220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ja-JP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200" i="1" dirty="0" smtClean="0">
                          <a:latin typeface="Cambria Math"/>
                          <a:ea typeface="Cambria Math"/>
                        </a:rPr>
                        <m:t>∝</m:t>
                      </m:r>
                      <m:r>
                        <m:rPr>
                          <m:sty m:val="p"/>
                        </m:rPr>
                        <a:rPr lang="en-US" altLang="ja-JP" sz="2200" dirty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⁡(−</m:t>
                      </m:r>
                      <m:f>
                        <m:fPr>
                          <m:ctrlPr>
                            <a:rPr lang="en-US" altLang="ja-JP" sz="22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200" i="1">
                              <a:latin typeface="Cambria Math"/>
                              <a:ea typeface="Cambria Math"/>
                            </a:rPr>
                            <m:t>/2</m:t>
                          </m:r>
                        </m:num>
                        <m:den>
                          <m:r>
                            <a:rPr lang="en-US" altLang="ja-JP" sz="22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ja-JP" altLang="en-US" sz="220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ja-JP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200" i="1" dirty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ja-JP" sz="2200" dirty="0" smtClean="0"/>
              </a:p>
              <a:p>
                <a:r>
                  <a:rPr lang="en-US" altLang="ja-JP" dirty="0" smtClean="0"/>
                  <a:t>The </a:t>
                </a:r>
                <a:r>
                  <a:rPr lang="en-US" altLang="ja-JP" dirty="0" err="1" smtClean="0"/>
                  <a:t>rms</a:t>
                </a:r>
                <a:r>
                  <a:rPr lang="en-US" altLang="ja-JP" dirty="0" smtClean="0"/>
                  <a:t> width of the collision rate as a function of Δ, i.e.  σ(</a:t>
                </a: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altLang="ja-JP" dirty="0" smtClean="0"/>
                  <a:t>),  is </a:t>
                </a:r>
                <a:r>
                  <a:rPr lang="en-US" altLang="ja-JP" dirty="0" err="1" smtClean="0"/>
                  <a:t>sqrt</a:t>
                </a:r>
                <a:r>
                  <a:rPr lang="en-US" altLang="ja-JP" dirty="0" smtClean="0"/>
                  <a:t>(2) of actual beam size. </a:t>
                </a:r>
              </a:p>
              <a:p>
                <a:r>
                  <a:rPr lang="en-US" altLang="ja-JP" dirty="0" smtClean="0"/>
                  <a:t>When Δ=0, the </a:t>
                </a:r>
                <a:r>
                  <a:rPr lang="en-US" altLang="ja-JP" dirty="0" err="1" smtClean="0"/>
                  <a:t>rms</a:t>
                </a:r>
                <a:r>
                  <a:rPr lang="en-US" altLang="ja-JP" dirty="0" smtClean="0"/>
                  <a:t> width of </a:t>
                </a:r>
                <a:r>
                  <a:rPr lang="en-US" altLang="ja-JP" dirty="0" err="1" smtClean="0"/>
                  <a:t>th</a:t>
                </a:r>
                <a:r>
                  <a:rPr lang="en-US" altLang="ja-JP" dirty="0" smtClean="0"/>
                  <a:t> </a:t>
                </a:r>
                <a:r>
                  <a:rPr lang="en-US" altLang="ja-JP" dirty="0" err="1" smtClean="0"/>
                  <a:t>espatial</a:t>
                </a:r>
                <a:r>
                  <a:rPr lang="en-US" altLang="ja-JP" dirty="0" smtClean="0"/>
                  <a:t> distribution of luminosity, i.e. , σ</a:t>
                </a:r>
                <a:r>
                  <a:rPr lang="ja-JP" altLang="en-US" dirty="0" smtClean="0"/>
                  <a:t>（</a:t>
                </a:r>
                <a:r>
                  <a:rPr lang="en-US" altLang="ja-JP" dirty="0" err="1" smtClean="0"/>
                  <a:t>Lumi</a:t>
                </a:r>
                <a:r>
                  <a:rPr lang="en-US" altLang="ja-JP" dirty="0" smtClean="0"/>
                  <a:t>) is 1/</a:t>
                </a:r>
                <a:r>
                  <a:rPr lang="en-US" altLang="ja-JP" dirty="0" err="1" smtClean="0"/>
                  <a:t>sqrt</a:t>
                </a:r>
                <a:r>
                  <a:rPr lang="en-US" altLang="ja-JP" dirty="0" smtClean="0"/>
                  <a:t>(2) of the beam width. </a:t>
                </a:r>
              </a:p>
              <a:p>
                <a:r>
                  <a:rPr lang="en-US" altLang="ja-JP" dirty="0" smtClean="0"/>
                  <a:t>Thus  </a:t>
                </a:r>
                <a:r>
                  <a:rPr lang="en-US" altLang="ja-JP" dirty="0"/>
                  <a:t>σ(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2 </a:t>
                </a:r>
                <a:r>
                  <a:rPr lang="en-US" altLang="ja-JP" dirty="0"/>
                  <a:t>σ</a:t>
                </a:r>
                <a:r>
                  <a:rPr lang="ja-JP" altLang="en-US" dirty="0"/>
                  <a:t>（</a:t>
                </a:r>
                <a:r>
                  <a:rPr lang="en-US" altLang="ja-JP" dirty="0" err="1"/>
                  <a:t>Lumi</a:t>
                </a:r>
                <a:r>
                  <a:rPr lang="en-US" altLang="ja-JP" dirty="0" smtClean="0"/>
                  <a:t>). V-scan</a:t>
                </a:r>
                <a:r>
                  <a:rPr lang="ja-JP" altLang="en-US" dirty="0"/>
                  <a:t> </a:t>
                </a:r>
                <a:r>
                  <a:rPr lang="en-US" altLang="ja-JP" dirty="0" smtClean="0"/>
                  <a:t>measures σ</a:t>
                </a:r>
                <a:r>
                  <a:rPr lang="en-US" altLang="ja-JP" dirty="0"/>
                  <a:t>(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ja-JP" b="0" i="0" smtClean="0">
                        <a:latin typeface="Cambria Math"/>
                        <a:ea typeface="Cambria Math"/>
                      </a:rPr>
                      <m:t>).  </m:t>
                    </m:r>
                  </m:oMath>
                </a14:m>
                <a:r>
                  <a:rPr lang="en-US" altLang="ja-JP" dirty="0" smtClean="0"/>
                  <a:t> The luminosity spot size σ</a:t>
                </a:r>
                <a:r>
                  <a:rPr lang="ja-JP" altLang="en-US" dirty="0"/>
                  <a:t>（</a:t>
                </a:r>
                <a:r>
                  <a:rPr lang="en-US" altLang="ja-JP" dirty="0" err="1"/>
                  <a:t>Lumi</a:t>
                </a:r>
                <a:r>
                  <a:rPr lang="en-US" altLang="ja-JP" dirty="0" smtClean="0"/>
                  <a:t>)</a:t>
                </a:r>
                <a:r>
                  <a:rPr lang="ja-JP" altLang="en-US" dirty="0"/>
                  <a:t> </a:t>
                </a:r>
                <a:r>
                  <a:rPr lang="en-US" altLang="ja-JP" dirty="0" smtClean="0"/>
                  <a:t>is ½ of </a:t>
                </a:r>
                <a:r>
                  <a:rPr lang="en-US" altLang="ja-JP" dirty="0"/>
                  <a:t>σ(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ja-JP">
                        <a:latin typeface="Cambria Math"/>
                        <a:ea typeface="Cambria Math"/>
                      </a:rPr>
                      <m:t>).</m:t>
                    </m:r>
                  </m:oMath>
                </a14:m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229600" cy="5217443"/>
              </a:xfrm>
              <a:blipFill rotWithShape="1">
                <a:blip r:embed="rId2"/>
                <a:stretch>
                  <a:fillRect l="-889" t="-1869" r="-2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495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824</Words>
  <Application>Microsoft Office PowerPoint</Application>
  <PresentationFormat>画面に合わせる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 expected beam spot size </vt:lpstr>
      <vt:lpstr> expected beam spot size </vt:lpstr>
      <vt:lpstr>Vernier scan U+U(Angelikca)</vt:lpstr>
      <vt:lpstr>Vernier scan (Angelikca)(2)</vt:lpstr>
      <vt:lpstr>Just to check the relation between V-scan sigma and lumi sigma.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expected beam spot size </dc:title>
  <dc:creator>Yasuyuki Akiba</dc:creator>
  <cp:lastModifiedBy>FJ-USER</cp:lastModifiedBy>
  <cp:revision>10</cp:revision>
  <dcterms:created xsi:type="dcterms:W3CDTF">2014-07-09T01:22:33Z</dcterms:created>
  <dcterms:modified xsi:type="dcterms:W3CDTF">2014-08-15T05:42:57Z</dcterms:modified>
</cp:coreProperties>
</file>